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22"/>
  </p:notesMasterIdLst>
  <p:sldIdLst>
    <p:sldId id="256" r:id="rId2"/>
    <p:sldId id="266" r:id="rId3"/>
    <p:sldId id="268" r:id="rId4"/>
    <p:sldId id="264" r:id="rId5"/>
    <p:sldId id="269" r:id="rId6"/>
    <p:sldId id="270" r:id="rId7"/>
    <p:sldId id="271" r:id="rId8"/>
    <p:sldId id="272" r:id="rId9"/>
    <p:sldId id="273" r:id="rId10"/>
    <p:sldId id="274" r:id="rId11"/>
    <p:sldId id="284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5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76"/>
    <p:restoredTop sz="95184"/>
  </p:normalViewPr>
  <p:slideViewPr>
    <p:cSldViewPr snapToGrid="0" snapToObjects="1">
      <p:cViewPr varScale="1">
        <p:scale>
          <a:sx n="77" d="100"/>
          <a:sy n="77" d="100"/>
        </p:scale>
        <p:origin x="208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gif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6D160-26CD-3E45-BF74-6568713601D6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490D6-7835-C741-B206-4BB515180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65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0490D6-7835-C741-B206-4BB5151801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0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141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341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619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587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99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969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593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988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556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56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5744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CE4279-9C3F-7D45-8D75-F8CF8F32B5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13433" y="702156"/>
            <a:ext cx="3568661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Dynamic Level Generation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5F1810-8315-4A9E-BA24-3E499B7CCE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67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17CE6-2480-F64C-A494-B20F05DC76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3433" y="2340864"/>
            <a:ext cx="3568661" cy="363448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By: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Ayush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Singh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Himanshu Singh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Karthik Sagar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Shabbir Habib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Shagun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Bhatia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Shubhankar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Singh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Vikas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Nyamati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151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04689E6-DFDD-4BE8-B37D-4BC0093201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21273"/>
            <a:ext cx="1219199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5755C1-3B66-B444-AEC4-C8AB80510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4" y="352338"/>
            <a:ext cx="11548532" cy="41987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Sample Data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ulti-document 2">
            <a:extLst>
              <a:ext uri="{FF2B5EF4-FFF2-40B4-BE49-F238E27FC236}">
                <a16:creationId xmlns:a16="http://schemas.microsoft.com/office/drawing/2014/main" id="{19FA2C73-8663-894F-90BD-3A91A93ED673}"/>
              </a:ext>
            </a:extLst>
          </p:cNvPr>
          <p:cNvSpPr/>
          <p:nvPr/>
        </p:nvSpPr>
        <p:spPr>
          <a:xfrm>
            <a:off x="817418" y="2217039"/>
            <a:ext cx="1745673" cy="2438861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-document 12">
            <a:extLst>
              <a:ext uri="{FF2B5EF4-FFF2-40B4-BE49-F238E27FC236}">
                <a16:creationId xmlns:a16="http://schemas.microsoft.com/office/drawing/2014/main" id="{E82EDF09-9FB9-4748-ADA3-FE635BA7F29E}"/>
              </a:ext>
            </a:extLst>
          </p:cNvPr>
          <p:cNvSpPr/>
          <p:nvPr/>
        </p:nvSpPr>
        <p:spPr>
          <a:xfrm>
            <a:off x="7723461" y="2532248"/>
            <a:ext cx="1340644" cy="1650912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-document 16">
            <a:extLst>
              <a:ext uri="{FF2B5EF4-FFF2-40B4-BE49-F238E27FC236}">
                <a16:creationId xmlns:a16="http://schemas.microsoft.com/office/drawing/2014/main" id="{AB65EA5F-C528-234D-BCB8-44A3F8D74038}"/>
              </a:ext>
            </a:extLst>
          </p:cNvPr>
          <p:cNvSpPr/>
          <p:nvPr/>
        </p:nvSpPr>
        <p:spPr>
          <a:xfrm>
            <a:off x="7723461" y="240686"/>
            <a:ext cx="1340644" cy="1650912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ulti-document 18">
            <a:extLst>
              <a:ext uri="{FF2B5EF4-FFF2-40B4-BE49-F238E27FC236}">
                <a16:creationId xmlns:a16="http://schemas.microsoft.com/office/drawing/2014/main" id="{81811B28-DE24-5F41-9236-B35C64ADD3CC}"/>
              </a:ext>
            </a:extLst>
          </p:cNvPr>
          <p:cNvSpPr/>
          <p:nvPr/>
        </p:nvSpPr>
        <p:spPr>
          <a:xfrm>
            <a:off x="7723461" y="4775637"/>
            <a:ext cx="1340644" cy="1650912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8E4A8F3-576A-8E4C-B33D-FD6E2D3374C0}"/>
              </a:ext>
            </a:extLst>
          </p:cNvPr>
          <p:cNvCxnSpPr/>
          <p:nvPr/>
        </p:nvCxnSpPr>
        <p:spPr>
          <a:xfrm flipV="1">
            <a:off x="2604655" y="3428207"/>
            <a:ext cx="4994006" cy="6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9B8372F-4F2D-B649-8BD9-692BCB38BCAB}"/>
              </a:ext>
            </a:extLst>
          </p:cNvPr>
          <p:cNvCxnSpPr/>
          <p:nvPr/>
        </p:nvCxnSpPr>
        <p:spPr>
          <a:xfrm>
            <a:off x="6594764" y="1496291"/>
            <a:ext cx="0" cy="3837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9656897-7780-F045-BAE3-A9FE357B3164}"/>
              </a:ext>
            </a:extLst>
          </p:cNvPr>
          <p:cNvCxnSpPr/>
          <p:nvPr/>
        </p:nvCxnSpPr>
        <p:spPr>
          <a:xfrm>
            <a:off x="6594764" y="1496291"/>
            <a:ext cx="10871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8D6CD36-5681-4A4E-9450-ED72A135CF1F}"/>
              </a:ext>
            </a:extLst>
          </p:cNvPr>
          <p:cNvCxnSpPr/>
          <p:nvPr/>
        </p:nvCxnSpPr>
        <p:spPr>
          <a:xfrm>
            <a:off x="6594764" y="5320146"/>
            <a:ext cx="10871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52AECD6-E30A-944B-AD87-7E78F8FB8AA6}"/>
              </a:ext>
            </a:extLst>
          </p:cNvPr>
          <p:cNvSpPr txBox="1"/>
          <p:nvPr/>
        </p:nvSpPr>
        <p:spPr>
          <a:xfrm>
            <a:off x="817418" y="4832311"/>
            <a:ext cx="1633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Total Data Set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843B27-7918-4A46-BDFE-26515F8EAFC1}"/>
              </a:ext>
            </a:extLst>
          </p:cNvPr>
          <p:cNvSpPr txBox="1"/>
          <p:nvPr/>
        </p:nvSpPr>
        <p:spPr>
          <a:xfrm>
            <a:off x="9227127" y="753961"/>
            <a:ext cx="1517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Easy Dataset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CADAFC3-94AA-C44A-8F50-48858FCC0DCD}"/>
              </a:ext>
            </a:extLst>
          </p:cNvPr>
          <p:cNvSpPr txBox="1"/>
          <p:nvPr/>
        </p:nvSpPr>
        <p:spPr>
          <a:xfrm>
            <a:off x="9227127" y="3138679"/>
            <a:ext cx="1923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Medium Dataset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95F6D1-E193-9944-B0F1-8D1CAC0CE0C9}"/>
              </a:ext>
            </a:extLst>
          </p:cNvPr>
          <p:cNvSpPr txBox="1"/>
          <p:nvPr/>
        </p:nvSpPr>
        <p:spPr>
          <a:xfrm>
            <a:off x="9222718" y="5386339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Hard Dataset</a:t>
            </a:r>
          </a:p>
        </p:txBody>
      </p:sp>
    </p:spTree>
    <p:extLst>
      <p:ext uri="{BB962C8B-B14F-4D97-AF65-F5344CB8AC3E}">
        <p14:creationId xmlns:p14="http://schemas.microsoft.com/office/powerpoint/2010/main" val="3356226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B8E56-DE09-944D-A70F-CD0C35A69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Category classification criteria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B3F66D-A43E-4742-B542-17EFD1201D0D}"/>
              </a:ext>
            </a:extLst>
          </p:cNvPr>
          <p:cNvSpPr txBox="1"/>
          <p:nvPr/>
        </p:nvSpPr>
        <p:spPr>
          <a:xfrm>
            <a:off x="2461846" y="2555631"/>
            <a:ext cx="407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Category classification ∝ Completion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A5D6C-8B6B-A34A-8543-16E2DA4614AB}"/>
              </a:ext>
            </a:extLst>
          </p:cNvPr>
          <p:cNvSpPr txBox="1"/>
          <p:nvPr/>
        </p:nvSpPr>
        <p:spPr>
          <a:xfrm>
            <a:off x="2461845" y="3393272"/>
            <a:ext cx="4625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Category classification ∝ Number of Coins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2CCF30-4C06-3A48-9BE9-12E1AFB0B75C}"/>
              </a:ext>
            </a:extLst>
          </p:cNvPr>
          <p:cNvSpPr txBox="1"/>
          <p:nvPr/>
        </p:nvSpPr>
        <p:spPr>
          <a:xfrm>
            <a:off x="2461845" y="4230913"/>
            <a:ext cx="5369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Category classification ∝ ( 1 / Number of Jumps 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237CAE-0C61-5A43-8FFE-75BAA9AEA66D}"/>
              </a:ext>
            </a:extLst>
          </p:cNvPr>
          <p:cNvSpPr txBox="1"/>
          <p:nvPr/>
        </p:nvSpPr>
        <p:spPr>
          <a:xfrm>
            <a:off x="2461845" y="5068554"/>
            <a:ext cx="505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Category classification ∝ ( 1 / Remaining time 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7B642-8CA1-E843-B780-CD044C01DCEA}"/>
              </a:ext>
            </a:extLst>
          </p:cNvPr>
          <p:cNvSpPr txBox="1"/>
          <p:nvPr/>
        </p:nvSpPr>
        <p:spPr>
          <a:xfrm>
            <a:off x="2461845" y="5906195"/>
            <a:ext cx="503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Category classification ∝ ( 1 / Number of Kills )</a:t>
            </a:r>
          </a:p>
        </p:txBody>
      </p:sp>
    </p:spTree>
    <p:extLst>
      <p:ext uri="{BB962C8B-B14F-4D97-AF65-F5344CB8AC3E}">
        <p14:creationId xmlns:p14="http://schemas.microsoft.com/office/powerpoint/2010/main" val="2584825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2C5FB2-EFD3-2C46-AA11-8884A7D92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Easy Mode</a:t>
            </a:r>
          </a:p>
        </p:txBody>
      </p:sp>
      <p:pic>
        <p:nvPicPr>
          <p:cNvPr id="3" name="demo easy mode" descr="demo easy mode">
            <a:hlinkClick r:id="" action="ppaction://media"/>
            <a:extLst>
              <a:ext uri="{FF2B5EF4-FFF2-40B4-BE49-F238E27FC236}">
                <a16:creationId xmlns:a16="http://schemas.microsoft.com/office/drawing/2014/main" id="{CF102461-FC2B-2049-8493-6899908665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89397" y="1005840"/>
            <a:ext cx="7472758" cy="467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CCB5977A-5CE8-4D01-A784-06EA14C2A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F02942D-A53B-4A35-B44C-EEFD8241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5F3C53-82B4-457B-87C8-9077A906B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A4487F9-8FD4-4FDA-899F-491058506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CD9B3A4-4B72-4F8E-9D87-2D150F2AD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883" y="4432079"/>
            <a:ext cx="11274641" cy="196872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90BC0-2C95-7F46-99E6-BB9622C16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610099"/>
            <a:ext cx="10993549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Easy Mode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7F7FFFC-C839-3846-9BDD-7DCCCC0266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144446"/>
              </p:ext>
            </p:extLst>
          </p:nvPr>
        </p:nvGraphicFramePr>
        <p:xfrm>
          <a:off x="443883" y="1034814"/>
          <a:ext cx="11274647" cy="29187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2524">
                  <a:extLst>
                    <a:ext uri="{9D8B030D-6E8A-4147-A177-3AD203B41FA5}">
                      <a16:colId xmlns:a16="http://schemas.microsoft.com/office/drawing/2014/main" val="2094891032"/>
                    </a:ext>
                  </a:extLst>
                </a:gridCol>
                <a:gridCol w="906082">
                  <a:extLst>
                    <a:ext uri="{9D8B030D-6E8A-4147-A177-3AD203B41FA5}">
                      <a16:colId xmlns:a16="http://schemas.microsoft.com/office/drawing/2014/main" val="833405113"/>
                    </a:ext>
                  </a:extLst>
                </a:gridCol>
                <a:gridCol w="1466545">
                  <a:extLst>
                    <a:ext uri="{9D8B030D-6E8A-4147-A177-3AD203B41FA5}">
                      <a16:colId xmlns:a16="http://schemas.microsoft.com/office/drawing/2014/main" val="3146654477"/>
                    </a:ext>
                  </a:extLst>
                </a:gridCol>
                <a:gridCol w="833429">
                  <a:extLst>
                    <a:ext uri="{9D8B030D-6E8A-4147-A177-3AD203B41FA5}">
                      <a16:colId xmlns:a16="http://schemas.microsoft.com/office/drawing/2014/main" val="1967899953"/>
                    </a:ext>
                  </a:extLst>
                </a:gridCol>
                <a:gridCol w="1396486">
                  <a:extLst>
                    <a:ext uri="{9D8B030D-6E8A-4147-A177-3AD203B41FA5}">
                      <a16:colId xmlns:a16="http://schemas.microsoft.com/office/drawing/2014/main" val="3320422073"/>
                    </a:ext>
                  </a:extLst>
                </a:gridCol>
                <a:gridCol w="1043604">
                  <a:extLst>
                    <a:ext uri="{9D8B030D-6E8A-4147-A177-3AD203B41FA5}">
                      <a16:colId xmlns:a16="http://schemas.microsoft.com/office/drawing/2014/main" val="1291063584"/>
                    </a:ext>
                  </a:extLst>
                </a:gridCol>
                <a:gridCol w="1137012">
                  <a:extLst>
                    <a:ext uri="{9D8B030D-6E8A-4147-A177-3AD203B41FA5}">
                      <a16:colId xmlns:a16="http://schemas.microsoft.com/office/drawing/2014/main" val="970109503"/>
                    </a:ext>
                  </a:extLst>
                </a:gridCol>
                <a:gridCol w="874945">
                  <a:extLst>
                    <a:ext uri="{9D8B030D-6E8A-4147-A177-3AD203B41FA5}">
                      <a16:colId xmlns:a16="http://schemas.microsoft.com/office/drawing/2014/main" val="1415935941"/>
                    </a:ext>
                  </a:extLst>
                </a:gridCol>
                <a:gridCol w="724450">
                  <a:extLst>
                    <a:ext uri="{9D8B030D-6E8A-4147-A177-3AD203B41FA5}">
                      <a16:colId xmlns:a16="http://schemas.microsoft.com/office/drawing/2014/main" val="1712073454"/>
                    </a:ext>
                  </a:extLst>
                </a:gridCol>
                <a:gridCol w="877541">
                  <a:extLst>
                    <a:ext uri="{9D8B030D-6E8A-4147-A177-3AD203B41FA5}">
                      <a16:colId xmlns:a16="http://schemas.microsoft.com/office/drawing/2014/main" val="4094030534"/>
                    </a:ext>
                  </a:extLst>
                </a:gridCol>
                <a:gridCol w="932029">
                  <a:extLst>
                    <a:ext uri="{9D8B030D-6E8A-4147-A177-3AD203B41FA5}">
                      <a16:colId xmlns:a16="http://schemas.microsoft.com/office/drawing/2014/main" val="124904992"/>
                    </a:ext>
                  </a:extLst>
                </a:gridCol>
              </a:tblGrid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Total kills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651891601"/>
                  </a:ext>
                </a:extLst>
              </a:tr>
              <a:tr h="67317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Map Number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Status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Completion %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Coins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Remaining Time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Stomps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Fireballs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Shells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Falls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Bricks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Jumps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363535308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WIN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188412526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WIN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1301324818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WIN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338809304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WIN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507192960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WIN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 dirty="0">
                          <a:effectLst/>
                        </a:rPr>
                        <a:t>19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837322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7825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2C5FB2-EFD3-2C46-AA11-8884A7D92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Medium Mode</a:t>
            </a:r>
          </a:p>
        </p:txBody>
      </p:sp>
      <p:pic>
        <p:nvPicPr>
          <p:cNvPr id="4" name="demo video for medium mode" descr="demo video for medium mode">
            <a:hlinkClick r:id="" action="ppaction://media"/>
            <a:extLst>
              <a:ext uri="{FF2B5EF4-FFF2-40B4-BE49-F238E27FC236}">
                <a16:creationId xmlns:a16="http://schemas.microsoft.com/office/drawing/2014/main" id="{38606A32-3363-CA41-A04A-808971AFBA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89396" y="1005840"/>
            <a:ext cx="7602201" cy="475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3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CCB5977A-5CE8-4D01-A784-06EA14C2A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F02942D-A53B-4A35-B44C-EEFD8241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75F3C53-82B4-457B-87C8-9077A906B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A4487F9-8FD4-4FDA-899F-491058506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CD9B3A4-4B72-4F8E-9D87-2D150F2AD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883" y="4432079"/>
            <a:ext cx="11274641" cy="196872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90BC0-2C95-7F46-99E6-BB9622C16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610099"/>
            <a:ext cx="10993549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Medium Mode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7FDFABF-687E-824B-8296-C8DB0C7D4E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882835"/>
              </p:ext>
            </p:extLst>
          </p:nvPr>
        </p:nvGraphicFramePr>
        <p:xfrm>
          <a:off x="443883" y="1061825"/>
          <a:ext cx="11274647" cy="28647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6379">
                  <a:extLst>
                    <a:ext uri="{9D8B030D-6E8A-4147-A177-3AD203B41FA5}">
                      <a16:colId xmlns:a16="http://schemas.microsoft.com/office/drawing/2014/main" val="1284144180"/>
                    </a:ext>
                  </a:extLst>
                </a:gridCol>
                <a:gridCol w="872778">
                  <a:extLst>
                    <a:ext uri="{9D8B030D-6E8A-4147-A177-3AD203B41FA5}">
                      <a16:colId xmlns:a16="http://schemas.microsoft.com/office/drawing/2014/main" val="3438235460"/>
                    </a:ext>
                  </a:extLst>
                </a:gridCol>
                <a:gridCol w="1528642">
                  <a:extLst>
                    <a:ext uri="{9D8B030D-6E8A-4147-A177-3AD203B41FA5}">
                      <a16:colId xmlns:a16="http://schemas.microsoft.com/office/drawing/2014/main" val="1437705803"/>
                    </a:ext>
                  </a:extLst>
                </a:gridCol>
                <a:gridCol w="832887">
                  <a:extLst>
                    <a:ext uri="{9D8B030D-6E8A-4147-A177-3AD203B41FA5}">
                      <a16:colId xmlns:a16="http://schemas.microsoft.com/office/drawing/2014/main" val="3094857937"/>
                    </a:ext>
                  </a:extLst>
                </a:gridCol>
                <a:gridCol w="1396115">
                  <a:extLst>
                    <a:ext uri="{9D8B030D-6E8A-4147-A177-3AD203B41FA5}">
                      <a16:colId xmlns:a16="http://schemas.microsoft.com/office/drawing/2014/main" val="1929401018"/>
                    </a:ext>
                  </a:extLst>
                </a:gridCol>
                <a:gridCol w="1040849">
                  <a:extLst>
                    <a:ext uri="{9D8B030D-6E8A-4147-A177-3AD203B41FA5}">
                      <a16:colId xmlns:a16="http://schemas.microsoft.com/office/drawing/2014/main" val="2059741014"/>
                    </a:ext>
                  </a:extLst>
                </a:gridCol>
                <a:gridCol w="1132903">
                  <a:extLst>
                    <a:ext uri="{9D8B030D-6E8A-4147-A177-3AD203B41FA5}">
                      <a16:colId xmlns:a16="http://schemas.microsoft.com/office/drawing/2014/main" val="1563169318"/>
                    </a:ext>
                  </a:extLst>
                </a:gridCol>
                <a:gridCol w="848586">
                  <a:extLst>
                    <a:ext uri="{9D8B030D-6E8A-4147-A177-3AD203B41FA5}">
                      <a16:colId xmlns:a16="http://schemas.microsoft.com/office/drawing/2014/main" val="2030719593"/>
                    </a:ext>
                  </a:extLst>
                </a:gridCol>
                <a:gridCol w="697821">
                  <a:extLst>
                    <a:ext uri="{9D8B030D-6E8A-4147-A177-3AD203B41FA5}">
                      <a16:colId xmlns:a16="http://schemas.microsoft.com/office/drawing/2014/main" val="4085083266"/>
                    </a:ext>
                  </a:extLst>
                </a:gridCol>
                <a:gridCol w="857353">
                  <a:extLst>
                    <a:ext uri="{9D8B030D-6E8A-4147-A177-3AD203B41FA5}">
                      <a16:colId xmlns:a16="http://schemas.microsoft.com/office/drawing/2014/main" val="214552454"/>
                    </a:ext>
                  </a:extLst>
                </a:gridCol>
                <a:gridCol w="940334">
                  <a:extLst>
                    <a:ext uri="{9D8B030D-6E8A-4147-A177-3AD203B41FA5}">
                      <a16:colId xmlns:a16="http://schemas.microsoft.com/office/drawing/2014/main" val="3351348929"/>
                    </a:ext>
                  </a:extLst>
                </a:gridCol>
              </a:tblGrid>
              <a:tr h="3673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 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 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 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 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 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Total kills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 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 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extLst>
                  <a:ext uri="{0D108BD9-81ED-4DB2-BD59-A6C34878D82A}">
                    <a16:rowId xmlns:a16="http://schemas.microsoft.com/office/drawing/2014/main" val="230363080"/>
                  </a:ext>
                </a:extLst>
              </a:tr>
              <a:tr h="66090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Map Number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Status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Completion %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Coins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Remaining Time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Stomps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Fireballs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Shells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Falls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Bricks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Jumps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extLst>
                  <a:ext uri="{0D108BD9-81ED-4DB2-BD59-A6C34878D82A}">
                    <a16:rowId xmlns:a16="http://schemas.microsoft.com/office/drawing/2014/main" val="1873101711"/>
                  </a:ext>
                </a:extLst>
              </a:tr>
              <a:tr h="3673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WIN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8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2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13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extLst>
                  <a:ext uri="{0D108BD9-81ED-4DB2-BD59-A6C34878D82A}">
                    <a16:rowId xmlns:a16="http://schemas.microsoft.com/office/drawing/2014/main" val="4243927442"/>
                  </a:ext>
                </a:extLst>
              </a:tr>
              <a:tr h="3673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2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WIN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8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2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2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13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extLst>
                  <a:ext uri="{0D108BD9-81ED-4DB2-BD59-A6C34878D82A}">
                    <a16:rowId xmlns:a16="http://schemas.microsoft.com/office/drawing/2014/main" val="3732546046"/>
                  </a:ext>
                </a:extLst>
              </a:tr>
              <a:tr h="3673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3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WIN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8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12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extLst>
                  <a:ext uri="{0D108BD9-81ED-4DB2-BD59-A6C34878D82A}">
                    <a16:rowId xmlns:a16="http://schemas.microsoft.com/office/drawing/2014/main" val="655642743"/>
                  </a:ext>
                </a:extLst>
              </a:tr>
              <a:tr h="3673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4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LOSE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0.8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9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extLst>
                  <a:ext uri="{0D108BD9-81ED-4DB2-BD59-A6C34878D82A}">
                    <a16:rowId xmlns:a16="http://schemas.microsoft.com/office/drawing/2014/main" val="1759416854"/>
                  </a:ext>
                </a:extLst>
              </a:tr>
              <a:tr h="3673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5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LOSE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0.6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3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11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1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2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0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900" u="none" strike="noStrike">
                          <a:effectLst/>
                        </a:rPr>
                        <a:t>7</a:t>
                      </a:r>
                      <a:endParaRPr lang="en-IN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996" marR="14996" marT="14996" marB="0" anchor="b"/>
                </a:tc>
                <a:extLst>
                  <a:ext uri="{0D108BD9-81ED-4DB2-BD59-A6C34878D82A}">
                    <a16:rowId xmlns:a16="http://schemas.microsoft.com/office/drawing/2014/main" val="4117187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7021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2C5FB2-EFD3-2C46-AA11-8884A7D92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Hard Mode</a:t>
            </a:r>
          </a:p>
        </p:txBody>
      </p:sp>
      <p:pic>
        <p:nvPicPr>
          <p:cNvPr id="4" name="demo for hard mode" descr="demo for hard mode">
            <a:hlinkClick r:id="" action="ppaction://media"/>
            <a:extLst>
              <a:ext uri="{FF2B5EF4-FFF2-40B4-BE49-F238E27FC236}">
                <a16:creationId xmlns:a16="http://schemas.microsoft.com/office/drawing/2014/main" id="{7BC246C6-0B00-BF40-9AED-C5848C056E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86334" y="1003926"/>
            <a:ext cx="7622125" cy="47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347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6" name="Rectangle 33">
            <a:extLst>
              <a:ext uri="{FF2B5EF4-FFF2-40B4-BE49-F238E27FC236}">
                <a16:creationId xmlns:a16="http://schemas.microsoft.com/office/drawing/2014/main" id="{CCB5977A-5CE8-4D01-A784-06EA14C2A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5">
            <a:extLst>
              <a:ext uri="{FF2B5EF4-FFF2-40B4-BE49-F238E27FC236}">
                <a16:creationId xmlns:a16="http://schemas.microsoft.com/office/drawing/2014/main" id="{0F02942D-A53B-4A35-B44C-EEFD8241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5F3C53-82B4-457B-87C8-9077A906B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A4487F9-8FD4-4FDA-899F-491058506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CD9B3A4-4B72-4F8E-9D87-2D150F2AD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883" y="4432079"/>
            <a:ext cx="11274641" cy="196872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90BC0-2C95-7F46-99E6-BB9622C16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610099"/>
            <a:ext cx="10993549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Hard Mode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1601D70-E7CC-1C45-9A44-DD0020AB95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134437"/>
              </p:ext>
            </p:extLst>
          </p:nvPr>
        </p:nvGraphicFramePr>
        <p:xfrm>
          <a:off x="443883" y="1034814"/>
          <a:ext cx="11274647" cy="29187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2524">
                  <a:extLst>
                    <a:ext uri="{9D8B030D-6E8A-4147-A177-3AD203B41FA5}">
                      <a16:colId xmlns:a16="http://schemas.microsoft.com/office/drawing/2014/main" val="2870213743"/>
                    </a:ext>
                  </a:extLst>
                </a:gridCol>
                <a:gridCol w="906082">
                  <a:extLst>
                    <a:ext uri="{9D8B030D-6E8A-4147-A177-3AD203B41FA5}">
                      <a16:colId xmlns:a16="http://schemas.microsoft.com/office/drawing/2014/main" val="2268080800"/>
                    </a:ext>
                  </a:extLst>
                </a:gridCol>
                <a:gridCol w="1466545">
                  <a:extLst>
                    <a:ext uri="{9D8B030D-6E8A-4147-A177-3AD203B41FA5}">
                      <a16:colId xmlns:a16="http://schemas.microsoft.com/office/drawing/2014/main" val="1610207845"/>
                    </a:ext>
                  </a:extLst>
                </a:gridCol>
                <a:gridCol w="833429">
                  <a:extLst>
                    <a:ext uri="{9D8B030D-6E8A-4147-A177-3AD203B41FA5}">
                      <a16:colId xmlns:a16="http://schemas.microsoft.com/office/drawing/2014/main" val="1232264303"/>
                    </a:ext>
                  </a:extLst>
                </a:gridCol>
                <a:gridCol w="1396488">
                  <a:extLst>
                    <a:ext uri="{9D8B030D-6E8A-4147-A177-3AD203B41FA5}">
                      <a16:colId xmlns:a16="http://schemas.microsoft.com/office/drawing/2014/main" val="3312941012"/>
                    </a:ext>
                  </a:extLst>
                </a:gridCol>
                <a:gridCol w="1043602">
                  <a:extLst>
                    <a:ext uri="{9D8B030D-6E8A-4147-A177-3AD203B41FA5}">
                      <a16:colId xmlns:a16="http://schemas.microsoft.com/office/drawing/2014/main" val="455203553"/>
                    </a:ext>
                  </a:extLst>
                </a:gridCol>
                <a:gridCol w="1137013">
                  <a:extLst>
                    <a:ext uri="{9D8B030D-6E8A-4147-A177-3AD203B41FA5}">
                      <a16:colId xmlns:a16="http://schemas.microsoft.com/office/drawing/2014/main" val="4182888360"/>
                    </a:ext>
                  </a:extLst>
                </a:gridCol>
                <a:gridCol w="874945">
                  <a:extLst>
                    <a:ext uri="{9D8B030D-6E8A-4147-A177-3AD203B41FA5}">
                      <a16:colId xmlns:a16="http://schemas.microsoft.com/office/drawing/2014/main" val="3172199493"/>
                    </a:ext>
                  </a:extLst>
                </a:gridCol>
                <a:gridCol w="724451">
                  <a:extLst>
                    <a:ext uri="{9D8B030D-6E8A-4147-A177-3AD203B41FA5}">
                      <a16:colId xmlns:a16="http://schemas.microsoft.com/office/drawing/2014/main" val="2325345006"/>
                    </a:ext>
                  </a:extLst>
                </a:gridCol>
                <a:gridCol w="877539">
                  <a:extLst>
                    <a:ext uri="{9D8B030D-6E8A-4147-A177-3AD203B41FA5}">
                      <a16:colId xmlns:a16="http://schemas.microsoft.com/office/drawing/2014/main" val="3544535801"/>
                    </a:ext>
                  </a:extLst>
                </a:gridCol>
                <a:gridCol w="932029">
                  <a:extLst>
                    <a:ext uri="{9D8B030D-6E8A-4147-A177-3AD203B41FA5}">
                      <a16:colId xmlns:a16="http://schemas.microsoft.com/office/drawing/2014/main" val="3893420018"/>
                    </a:ext>
                  </a:extLst>
                </a:gridCol>
              </a:tblGrid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Total kills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 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3398784116"/>
                  </a:ext>
                </a:extLst>
              </a:tr>
              <a:tr h="673179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Map Number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Status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Completion %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Coins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Remaining Time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Stomps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Fireballs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Shells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Falls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Bricks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Jumps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234111549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LOSE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0.1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1749806971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LOSE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0.5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3417188904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LOSE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0.5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4098325350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WIN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1206728951"/>
                  </a:ext>
                </a:extLst>
              </a:tr>
              <a:tr h="3742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LOSE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0.1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15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>
                          <a:effectLst/>
                        </a:rPr>
                        <a:t>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u="none" strike="noStrike" dirty="0">
                          <a:effectLst/>
                        </a:rPr>
                        <a:t>1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568" marR="15568" marT="15568" marB="0" anchor="b"/>
                </a:tc>
                <a:extLst>
                  <a:ext uri="{0D108BD9-81ED-4DB2-BD59-A6C34878D82A}">
                    <a16:rowId xmlns:a16="http://schemas.microsoft.com/office/drawing/2014/main" val="15059652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7863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2C5FB2-EFD3-2C46-AA11-8884A7D92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Adaptive Mode</a:t>
            </a:r>
          </a:p>
        </p:txBody>
      </p:sp>
      <p:pic>
        <p:nvPicPr>
          <p:cNvPr id="3" name="demo video" descr="demo video">
            <a:hlinkClick r:id="" action="ppaction://media"/>
            <a:extLst>
              <a:ext uri="{FF2B5EF4-FFF2-40B4-BE49-F238E27FC236}">
                <a16:creationId xmlns:a16="http://schemas.microsoft.com/office/drawing/2014/main" id="{F351234D-6C73-1D40-A1AC-F7E2B07C92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89396" y="1005840"/>
            <a:ext cx="7622813" cy="476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55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CCB5977A-5CE8-4D01-A784-06EA14C2A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F02942D-A53B-4A35-B44C-EEFD8241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75F3C53-82B4-457B-87C8-9077A906B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5A4487F9-8FD4-4FDA-899F-491058506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8" name="Rectangle 67">
            <a:extLst>
              <a:ext uri="{FF2B5EF4-FFF2-40B4-BE49-F238E27FC236}">
                <a16:creationId xmlns:a16="http://schemas.microsoft.com/office/drawing/2014/main" id="{ACD9B3A4-4B72-4F8E-9D87-2D150F2AD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883" y="4432079"/>
            <a:ext cx="11274641" cy="196872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90BC0-2C95-7F46-99E6-BB9622C16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610099"/>
            <a:ext cx="10993549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Adaptive Mode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66CDD1E-07BA-1F4A-AF0E-F239BE23D0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2978423"/>
              </p:ext>
            </p:extLst>
          </p:nvPr>
        </p:nvGraphicFramePr>
        <p:xfrm>
          <a:off x="745936" y="874608"/>
          <a:ext cx="10670537" cy="32391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6282">
                  <a:extLst>
                    <a:ext uri="{9D8B030D-6E8A-4147-A177-3AD203B41FA5}">
                      <a16:colId xmlns:a16="http://schemas.microsoft.com/office/drawing/2014/main" val="3933608584"/>
                    </a:ext>
                  </a:extLst>
                </a:gridCol>
                <a:gridCol w="892046">
                  <a:extLst>
                    <a:ext uri="{9D8B030D-6E8A-4147-A177-3AD203B41FA5}">
                      <a16:colId xmlns:a16="http://schemas.microsoft.com/office/drawing/2014/main" val="150217426"/>
                    </a:ext>
                  </a:extLst>
                </a:gridCol>
                <a:gridCol w="266484">
                  <a:extLst>
                    <a:ext uri="{9D8B030D-6E8A-4147-A177-3AD203B41FA5}">
                      <a16:colId xmlns:a16="http://schemas.microsoft.com/office/drawing/2014/main" val="4170801059"/>
                    </a:ext>
                  </a:extLst>
                </a:gridCol>
                <a:gridCol w="846282">
                  <a:extLst>
                    <a:ext uri="{9D8B030D-6E8A-4147-A177-3AD203B41FA5}">
                      <a16:colId xmlns:a16="http://schemas.microsoft.com/office/drawing/2014/main" val="4280430381"/>
                    </a:ext>
                  </a:extLst>
                </a:gridCol>
                <a:gridCol w="1142547">
                  <a:extLst>
                    <a:ext uri="{9D8B030D-6E8A-4147-A177-3AD203B41FA5}">
                      <a16:colId xmlns:a16="http://schemas.microsoft.com/office/drawing/2014/main" val="63211460"/>
                    </a:ext>
                  </a:extLst>
                </a:gridCol>
                <a:gridCol w="846282">
                  <a:extLst>
                    <a:ext uri="{9D8B030D-6E8A-4147-A177-3AD203B41FA5}">
                      <a16:colId xmlns:a16="http://schemas.microsoft.com/office/drawing/2014/main" val="3992407521"/>
                    </a:ext>
                  </a:extLst>
                </a:gridCol>
                <a:gridCol w="891916">
                  <a:extLst>
                    <a:ext uri="{9D8B030D-6E8A-4147-A177-3AD203B41FA5}">
                      <a16:colId xmlns:a16="http://schemas.microsoft.com/office/drawing/2014/main" val="1335284695"/>
                    </a:ext>
                  </a:extLst>
                </a:gridCol>
                <a:gridCol w="846282">
                  <a:extLst>
                    <a:ext uri="{9D8B030D-6E8A-4147-A177-3AD203B41FA5}">
                      <a16:colId xmlns:a16="http://schemas.microsoft.com/office/drawing/2014/main" val="2010720919"/>
                    </a:ext>
                  </a:extLst>
                </a:gridCol>
                <a:gridCol w="846282">
                  <a:extLst>
                    <a:ext uri="{9D8B030D-6E8A-4147-A177-3AD203B41FA5}">
                      <a16:colId xmlns:a16="http://schemas.microsoft.com/office/drawing/2014/main" val="732839372"/>
                    </a:ext>
                  </a:extLst>
                </a:gridCol>
                <a:gridCol w="846282">
                  <a:extLst>
                    <a:ext uri="{9D8B030D-6E8A-4147-A177-3AD203B41FA5}">
                      <a16:colId xmlns:a16="http://schemas.microsoft.com/office/drawing/2014/main" val="4228285973"/>
                    </a:ext>
                  </a:extLst>
                </a:gridCol>
                <a:gridCol w="707288">
                  <a:extLst>
                    <a:ext uri="{9D8B030D-6E8A-4147-A177-3AD203B41FA5}">
                      <a16:colId xmlns:a16="http://schemas.microsoft.com/office/drawing/2014/main" val="3022785106"/>
                    </a:ext>
                  </a:extLst>
                </a:gridCol>
                <a:gridCol w="846282">
                  <a:extLst>
                    <a:ext uri="{9D8B030D-6E8A-4147-A177-3AD203B41FA5}">
                      <a16:colId xmlns:a16="http://schemas.microsoft.com/office/drawing/2014/main" val="179899441"/>
                    </a:ext>
                  </a:extLst>
                </a:gridCol>
                <a:gridCol w="846282">
                  <a:extLst>
                    <a:ext uri="{9D8B030D-6E8A-4147-A177-3AD203B41FA5}">
                      <a16:colId xmlns:a16="http://schemas.microsoft.com/office/drawing/2014/main" val="1114652498"/>
                    </a:ext>
                  </a:extLst>
                </a:gridCol>
              </a:tblGrid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Total kills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4187363650"/>
                  </a:ext>
                </a:extLst>
              </a:tr>
              <a:tr h="42223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Map Number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SET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Status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Completion %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Coins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Remaining Time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Stomps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Fireballs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Shells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Falls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Bricks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Jumps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2942870255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WIN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4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7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2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17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3848723619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2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LOSE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0.2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14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3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3850003070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3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LOSE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0.1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14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4014050881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4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WIN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6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14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198807355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5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WIN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6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9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3484000198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6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LOSE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0.1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15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3106752522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7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WIN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6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2328115011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8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TIMEOUT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0.9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3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21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176679394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9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TIMEOUT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0.9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30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13243772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WIN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6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2152724012"/>
                  </a:ext>
                </a:extLst>
              </a:tr>
              <a:tr h="23474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Generated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 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WIN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6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>
                          <a:effectLst/>
                        </a:rPr>
                        <a:t>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 dirty="0">
                          <a:effectLst/>
                        </a:rPr>
                        <a:t>14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765" marR="9765" marT="9765" marB="0" anchor="b"/>
                </a:tc>
                <a:extLst>
                  <a:ext uri="{0D108BD9-81ED-4DB2-BD59-A6C34878D82A}">
                    <a16:rowId xmlns:a16="http://schemas.microsoft.com/office/drawing/2014/main" val="2119874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8925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26B711-3121-40B0-8377-A64F3DC00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645C4D3D-ABBA-4B4E-93E5-01E34371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98DDD5E5-0097-4C6C-B266-5732EDA96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97643"/>
            <a:ext cx="3703320" cy="5792922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F87824-568A-1049-92C2-BCE6C0E9E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About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2CE40-70D8-EE42-8E76-DF5ED5C7B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935" y="1037968"/>
            <a:ext cx="6725899" cy="4820832"/>
          </a:xfrm>
        </p:spPr>
        <p:txBody>
          <a:bodyPr>
            <a:normAutofit/>
          </a:bodyPr>
          <a:lstStyle/>
          <a:p>
            <a:r>
              <a:rPr lang="en-US" i="1" dirty="0"/>
              <a:t>When playing games, players often begin with different skill levels and gradually develop their skills, making even the best designed games difficult for some and easy for others. </a:t>
            </a:r>
          </a:p>
          <a:p>
            <a:endParaRPr lang="en-US" dirty="0"/>
          </a:p>
          <a:p>
            <a:r>
              <a:rPr lang="en-US" dirty="0"/>
              <a:t>To combat this challenge, we present a proposed solution. Dynamic Level Generation is a general category of approaches focusing on basic parameter tweaking, which, in response to player performance, alters games during play. </a:t>
            </a:r>
          </a:p>
        </p:txBody>
      </p:sp>
    </p:spTree>
    <p:extLst>
      <p:ext uri="{BB962C8B-B14F-4D97-AF65-F5344CB8AC3E}">
        <p14:creationId xmlns:p14="http://schemas.microsoft.com/office/powerpoint/2010/main" val="8380616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2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849FA1D-C78C-4B46-AA11-25C398D74621}"/>
              </a:ext>
            </a:extLst>
          </p:cNvPr>
          <p:cNvSpPr txBox="1"/>
          <p:nvPr/>
        </p:nvSpPr>
        <p:spPr>
          <a:xfrm>
            <a:off x="584200" y="1524001"/>
            <a:ext cx="3412067" cy="34783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8" name="Graphic 7" descr="Smiling Face with No Fill">
            <a:extLst>
              <a:ext uri="{FF2B5EF4-FFF2-40B4-BE49-F238E27FC236}">
                <a16:creationId xmlns:a16="http://schemas.microsoft.com/office/drawing/2014/main" id="{B9F554AF-58A8-473E-B33A-2630BC0FE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48406" y="618067"/>
            <a:ext cx="5598157" cy="559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61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7FC592-D14B-4742-AF6D-915BFF5700B9}"/>
              </a:ext>
            </a:extLst>
          </p:cNvPr>
          <p:cNvSpPr txBox="1"/>
          <p:nvPr/>
        </p:nvSpPr>
        <p:spPr>
          <a:xfrm>
            <a:off x="261257" y="783771"/>
            <a:ext cx="2198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 Workflow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1A2B43-7FA2-FE4E-87FC-3FED113E6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0926" y="5975350"/>
            <a:ext cx="7027633" cy="7193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E1B937-B517-FA4C-A87B-57D09301F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1083845"/>
            <a:ext cx="11309351" cy="489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208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0BF37F-3A5C-0349-BED3-DEC481E2D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Input and output</a:t>
            </a:r>
          </a:p>
        </p:txBody>
      </p:sp>
      <p:pic>
        <p:nvPicPr>
          <p:cNvPr id="9" name="Picture 8" descr="A picture containing sitting, computer&#10;&#10;Description automatically generated">
            <a:extLst>
              <a:ext uri="{FF2B5EF4-FFF2-40B4-BE49-F238E27FC236}">
                <a16:creationId xmlns:a16="http://schemas.microsoft.com/office/drawing/2014/main" id="{3CA0AE34-2673-184F-8979-202439339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2" y="1862949"/>
            <a:ext cx="12156040" cy="1766941"/>
          </a:xfrm>
          <a:prstGeom prst="rect">
            <a:avLst/>
          </a:prstGeom>
        </p:spPr>
      </p:pic>
      <p:pic>
        <p:nvPicPr>
          <p:cNvPr id="11" name="Picture 10" descr="A picture containing blind, window, sitting, computer&#10;&#10;Description automatically generated">
            <a:extLst>
              <a:ext uri="{FF2B5EF4-FFF2-40B4-BE49-F238E27FC236}">
                <a16:creationId xmlns:a16="http://schemas.microsoft.com/office/drawing/2014/main" id="{9231CACD-7DE9-0349-9DFA-F382DAA8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66909"/>
            <a:ext cx="12185221" cy="1932724"/>
          </a:xfrm>
          <a:prstGeom prst="rect">
            <a:avLst/>
          </a:prstGeom>
        </p:spPr>
      </p:pic>
      <p:sp>
        <p:nvSpPr>
          <p:cNvPr id="12" name="Down Arrow 11">
            <a:extLst>
              <a:ext uri="{FF2B5EF4-FFF2-40B4-BE49-F238E27FC236}">
                <a16:creationId xmlns:a16="http://schemas.microsoft.com/office/drawing/2014/main" id="{C0DA8F3F-1113-D24E-BCAD-004D369154EF}"/>
              </a:ext>
            </a:extLst>
          </p:cNvPr>
          <p:cNvSpPr/>
          <p:nvPr/>
        </p:nvSpPr>
        <p:spPr>
          <a:xfrm>
            <a:off x="5758193" y="3732409"/>
            <a:ext cx="665018" cy="5264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9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EDB7945-DBCB-2641-AAC7-D88619A80A97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ABB028-B9D9-6B40-9125-ED9C9F02E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1401145"/>
            <a:ext cx="12065000" cy="4991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881798-6D86-224C-8BFA-1CD370539318}"/>
              </a:ext>
            </a:extLst>
          </p:cNvPr>
          <p:cNvSpPr txBox="1"/>
          <p:nvPr/>
        </p:nvSpPr>
        <p:spPr>
          <a:xfrm>
            <a:off x="261256" y="783771"/>
            <a:ext cx="2833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Hidden Markov Model</a:t>
            </a:r>
          </a:p>
        </p:txBody>
      </p:sp>
    </p:spTree>
    <p:extLst>
      <p:ext uri="{BB962C8B-B14F-4D97-AF65-F5344CB8AC3E}">
        <p14:creationId xmlns:p14="http://schemas.microsoft.com/office/powerpoint/2010/main" val="2531117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6C2F6C-B4AC-8141-9CA2-7879ADE6B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968684"/>
            <a:ext cx="12172950" cy="58893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D06B3A-328E-BF42-9316-EF32C887DDC8}"/>
              </a:ext>
            </a:extLst>
          </p:cNvPr>
          <p:cNvSpPr txBox="1"/>
          <p:nvPr/>
        </p:nvSpPr>
        <p:spPr>
          <a:xfrm>
            <a:off x="337456" y="784018"/>
            <a:ext cx="2833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3412580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9FB41F-5B4B-0345-8758-2223E12F9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1369785"/>
            <a:ext cx="12065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954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6725FD-A27E-5F4E-8921-9C6A14CCD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LSTM training graph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99AD30E3-34F4-1548-8F93-C3DE1A25B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053" y="1353862"/>
            <a:ext cx="6764864" cy="412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68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A1E77FE-BD7D-C642-A3F7-2B2EDA203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Super Mario bot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EF0D8D-A819-8042-8664-C4A8E8D04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496" y="618067"/>
            <a:ext cx="5923977" cy="559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4943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592</Words>
  <Application>Microsoft Macintosh PowerPoint</Application>
  <PresentationFormat>Widescreen</PresentationFormat>
  <Paragraphs>429</Paragraphs>
  <Slides>20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Avenir Next LT Pro</vt:lpstr>
      <vt:lpstr>Calibri</vt:lpstr>
      <vt:lpstr>Wingdings 2</vt:lpstr>
      <vt:lpstr>DividendVTI</vt:lpstr>
      <vt:lpstr>Dynamic Level Generation</vt:lpstr>
      <vt:lpstr>About the Project</vt:lpstr>
      <vt:lpstr>PowerPoint Presentation</vt:lpstr>
      <vt:lpstr>Sample Input and output</vt:lpstr>
      <vt:lpstr>PowerPoint Presentation</vt:lpstr>
      <vt:lpstr>PowerPoint Presentation</vt:lpstr>
      <vt:lpstr>PowerPoint Presentation</vt:lpstr>
      <vt:lpstr>LSTM training graph</vt:lpstr>
      <vt:lpstr>Super Mario bot</vt:lpstr>
      <vt:lpstr>Sample Data </vt:lpstr>
      <vt:lpstr>Category classification criteria</vt:lpstr>
      <vt:lpstr>Easy Mode</vt:lpstr>
      <vt:lpstr>Easy Mode</vt:lpstr>
      <vt:lpstr>Medium Mode</vt:lpstr>
      <vt:lpstr>Medium Mode</vt:lpstr>
      <vt:lpstr>Hard Mode</vt:lpstr>
      <vt:lpstr>Hard Mode</vt:lpstr>
      <vt:lpstr>Adaptive Mode</vt:lpstr>
      <vt:lpstr>Adaptive Mode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Level Generation</dc:title>
  <dc:creator>shabbir habib</dc:creator>
  <cp:lastModifiedBy>shabbir habib</cp:lastModifiedBy>
  <cp:revision>6</cp:revision>
  <dcterms:created xsi:type="dcterms:W3CDTF">2020-11-24T20:49:46Z</dcterms:created>
  <dcterms:modified xsi:type="dcterms:W3CDTF">2020-11-24T21:02:21Z</dcterms:modified>
</cp:coreProperties>
</file>

<file path=docProps/thumbnail.jpeg>
</file>